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70" r:id="rId2"/>
    <p:sldId id="1487" r:id="rId3"/>
    <p:sldId id="1505" r:id="rId4"/>
    <p:sldId id="1488" r:id="rId5"/>
    <p:sldId id="1511" r:id="rId6"/>
    <p:sldId id="1503" r:id="rId7"/>
    <p:sldId id="1506" r:id="rId8"/>
    <p:sldId id="1512" r:id="rId9"/>
    <p:sldId id="1514" r:id="rId10"/>
    <p:sldId id="1508" r:id="rId11"/>
    <p:sldId id="1518" r:id="rId12"/>
  </p:sldIdLst>
  <p:sldSz cx="12601575" cy="7200900"/>
  <p:notesSz cx="6858000" cy="9144000"/>
  <p:defaultTextStyle>
    <a:defPPr>
      <a:defRPr lang="en-US"/>
    </a:defPPr>
    <a:lvl1pPr marL="0" algn="l" defTabSz="970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5089" algn="l" defTabSz="970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0178" algn="l" defTabSz="970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5268" algn="l" defTabSz="970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40357" algn="l" defTabSz="970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25446" algn="l" defTabSz="970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10535" algn="l" defTabSz="970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95624" algn="l" defTabSz="970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80714" algn="l" defTabSz="97017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CC"/>
    <a:srgbClr val="FF0000"/>
    <a:srgbClr val="0000FF"/>
    <a:srgbClr val="99FF66"/>
    <a:srgbClr val="FF0066"/>
    <a:srgbClr val="FF3300"/>
    <a:srgbClr val="CCECFF"/>
    <a:srgbClr val="00FF99"/>
    <a:srgbClr val="FFFF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441" autoAdjust="0"/>
    <p:restoredTop sz="92133" autoAdjust="0"/>
  </p:normalViewPr>
  <p:slideViewPr>
    <p:cSldViewPr snapToGrid="0">
      <p:cViewPr>
        <p:scale>
          <a:sx n="60" d="100"/>
          <a:sy n="60" d="100"/>
        </p:scale>
        <p:origin x="-978" y="-306"/>
      </p:cViewPr>
      <p:guideLst>
        <p:guide orient="horz" pos="2378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-281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AEAF0-8E4A-4AC5-A77C-9118127B56E8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9FD70-84F4-40CA-A790-9ACBD6FB2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32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01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5089" algn="l" defTabSz="9701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0178" algn="l" defTabSz="9701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5268" algn="l" defTabSz="9701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40357" algn="l" defTabSz="9701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25446" algn="l" defTabSz="9701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10535" algn="l" defTabSz="9701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95624" algn="l" defTabSz="9701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80714" algn="l" defTabSz="97017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28625" y="685800"/>
            <a:ext cx="600075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EC4A742-2F68-48E4-BB94-B841C0989DB0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/>
            <a:fld id="{8791C56A-A3A1-44B9-8871-AB93C0C6D95E}" type="slidenum">
              <a:rPr lang="en-US" altLang="en-US" sz="1200"/>
              <a:pPr algn="r" eaLnBrk="1" hangingPunct="1"/>
              <a:t>9</a:t>
            </a:fld>
            <a:endParaRPr lang="en-US" altLang="en-US" sz="1200"/>
          </a:p>
        </p:txBody>
      </p:sp>
      <p:sp>
        <p:nvSpPr>
          <p:cNvPr id="215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Gọi 1 HS đọc bài, xác định yêu cầu. 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 Bài tập a) chúng ta có thể đạt tính thực hiện ngay được không?( Được)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 Vậy còn bài tập b và c: Chú ý đổi đơn vị đo.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 14 ngày 15 giờ= ? ngày? Giờ? = 13 ngày 39 giờ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 13 năm 2 tháng = ? Năm ? Tháng = 12 năm 14 tháng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 Phân dãy giải bài( phát 3 bảng phụ cho 3 em giải)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GV chấm 1 số em. Treo bài giải của 3 em lên bảng nhận xét ghi điểm.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NHẬN XÉT BÀI TẬP 2</a:t>
            </a:r>
          </a:p>
          <a:p>
            <a:pPr eaLnBrk="1" hangingPunct="1"/>
            <a:r>
              <a:rPr lang="en-US" altLang="en-US" smtClean="0"/>
              <a:t>- SAU 2 BÀI TẬP VỪA RỒI CÁC EM ĐÃ CỦNG CỐ ĐƯỢC KĨ NĂNG ĐẠT TÍNH VÀ TÍNH. BÂY GIỜ, CHÚNG TA SẼ CHUYỂN SANG GIẢI BÀI TOÁN ĐỐ.</a:t>
            </a:r>
          </a:p>
        </p:txBody>
      </p:sp>
      <p:sp>
        <p:nvSpPr>
          <p:cNvPr id="215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/>
            <a:fld id="{FE792D4F-C974-45C7-9354-BB8B9BFFCAFB}" type="slidenum">
              <a:rPr lang="en-US" altLang="en-US" sz="1200">
                <a:latin typeface="Calibri" pitchFamily="34" charset="0"/>
              </a:rPr>
              <a:pPr algn="r" eaLnBrk="1" hangingPunct="1"/>
              <a:t>9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121" y="2236948"/>
            <a:ext cx="10711339" cy="1543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239" y="4080510"/>
            <a:ext cx="882110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5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0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5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0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5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0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5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61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036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2" y="288375"/>
            <a:ext cx="2835354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79" y="288375"/>
            <a:ext cx="8296037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36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784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438" y="4627249"/>
            <a:ext cx="10711339" cy="1430179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38" y="3052049"/>
            <a:ext cx="10711339" cy="1575196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513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902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54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05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56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7081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595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610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197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082" y="1680215"/>
            <a:ext cx="5565695" cy="475226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5802" y="1680215"/>
            <a:ext cx="5565695" cy="475226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41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611869"/>
            <a:ext cx="5567884" cy="6717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135" indent="0">
              <a:buNone/>
              <a:defRPr sz="2400" b="1"/>
            </a:lvl2pPr>
            <a:lvl3pPr marL="1090273" indent="0">
              <a:buNone/>
              <a:defRPr sz="2100" b="1"/>
            </a:lvl3pPr>
            <a:lvl4pPr marL="1635409" indent="0">
              <a:buNone/>
              <a:defRPr sz="1900" b="1"/>
            </a:lvl4pPr>
            <a:lvl5pPr marL="2180544" indent="0">
              <a:buNone/>
              <a:defRPr sz="1900" b="1"/>
            </a:lvl5pPr>
            <a:lvl6pPr marL="2725681" indent="0">
              <a:buNone/>
              <a:defRPr sz="1900" b="1"/>
            </a:lvl6pPr>
            <a:lvl7pPr marL="3270818" indent="0">
              <a:buNone/>
              <a:defRPr sz="1900" b="1"/>
            </a:lvl7pPr>
            <a:lvl8pPr marL="3815953" indent="0">
              <a:buNone/>
              <a:defRPr sz="1900" b="1"/>
            </a:lvl8pPr>
            <a:lvl9pPr marL="436109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9" y="2283619"/>
            <a:ext cx="5567884" cy="41488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1428" y="1611869"/>
            <a:ext cx="5570071" cy="67175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135" indent="0">
              <a:buNone/>
              <a:defRPr sz="2400" b="1"/>
            </a:lvl2pPr>
            <a:lvl3pPr marL="1090273" indent="0">
              <a:buNone/>
              <a:defRPr sz="2100" b="1"/>
            </a:lvl3pPr>
            <a:lvl4pPr marL="1635409" indent="0">
              <a:buNone/>
              <a:defRPr sz="1900" b="1"/>
            </a:lvl4pPr>
            <a:lvl5pPr marL="2180544" indent="0">
              <a:buNone/>
              <a:defRPr sz="1900" b="1"/>
            </a:lvl5pPr>
            <a:lvl6pPr marL="2725681" indent="0">
              <a:buNone/>
              <a:defRPr sz="1900" b="1"/>
            </a:lvl6pPr>
            <a:lvl7pPr marL="3270818" indent="0">
              <a:buNone/>
              <a:defRPr sz="1900" b="1"/>
            </a:lvl7pPr>
            <a:lvl8pPr marL="3815953" indent="0">
              <a:buNone/>
              <a:defRPr sz="1900" b="1"/>
            </a:lvl8pPr>
            <a:lvl9pPr marL="436109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1428" y="2283619"/>
            <a:ext cx="5570071" cy="41488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49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520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066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79" y="286705"/>
            <a:ext cx="4145832" cy="122015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867" y="286707"/>
            <a:ext cx="7044630" cy="614576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79" y="1506857"/>
            <a:ext cx="4145832" cy="4925616"/>
          </a:xfrm>
        </p:spPr>
        <p:txBody>
          <a:bodyPr/>
          <a:lstStyle>
            <a:lvl1pPr marL="0" indent="0">
              <a:buNone/>
              <a:defRPr sz="1700"/>
            </a:lvl1pPr>
            <a:lvl2pPr marL="545135" indent="0">
              <a:buNone/>
              <a:defRPr sz="1400"/>
            </a:lvl2pPr>
            <a:lvl3pPr marL="1090273" indent="0">
              <a:buNone/>
              <a:defRPr sz="1200"/>
            </a:lvl3pPr>
            <a:lvl4pPr marL="1635409" indent="0">
              <a:buNone/>
              <a:defRPr sz="1100"/>
            </a:lvl4pPr>
            <a:lvl5pPr marL="2180544" indent="0">
              <a:buNone/>
              <a:defRPr sz="1100"/>
            </a:lvl5pPr>
            <a:lvl6pPr marL="2725681" indent="0">
              <a:buNone/>
              <a:defRPr sz="1100"/>
            </a:lvl6pPr>
            <a:lvl7pPr marL="3270818" indent="0">
              <a:buNone/>
              <a:defRPr sz="1100"/>
            </a:lvl7pPr>
            <a:lvl8pPr marL="3815953" indent="0">
              <a:buNone/>
              <a:defRPr sz="1100"/>
            </a:lvl8pPr>
            <a:lvl9pPr marL="436109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53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98" y="5040634"/>
            <a:ext cx="7560945" cy="59507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9998" y="643414"/>
            <a:ext cx="7560945" cy="4320540"/>
          </a:xfrm>
        </p:spPr>
        <p:txBody>
          <a:bodyPr/>
          <a:lstStyle>
            <a:lvl1pPr marL="0" indent="0">
              <a:buNone/>
              <a:defRPr sz="3800"/>
            </a:lvl1pPr>
            <a:lvl2pPr marL="545135" indent="0">
              <a:buNone/>
              <a:defRPr sz="3300"/>
            </a:lvl2pPr>
            <a:lvl3pPr marL="1090273" indent="0">
              <a:buNone/>
              <a:defRPr sz="2900"/>
            </a:lvl3pPr>
            <a:lvl4pPr marL="1635409" indent="0">
              <a:buNone/>
              <a:defRPr sz="2400"/>
            </a:lvl4pPr>
            <a:lvl5pPr marL="2180544" indent="0">
              <a:buNone/>
              <a:defRPr sz="2400"/>
            </a:lvl5pPr>
            <a:lvl6pPr marL="2725681" indent="0">
              <a:buNone/>
              <a:defRPr sz="2400"/>
            </a:lvl6pPr>
            <a:lvl7pPr marL="3270818" indent="0">
              <a:buNone/>
              <a:defRPr sz="2400"/>
            </a:lvl7pPr>
            <a:lvl8pPr marL="3815953" indent="0">
              <a:buNone/>
              <a:defRPr sz="2400"/>
            </a:lvl8pPr>
            <a:lvl9pPr marL="436109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9998" y="5635709"/>
            <a:ext cx="7560945" cy="845105"/>
          </a:xfrm>
        </p:spPr>
        <p:txBody>
          <a:bodyPr/>
          <a:lstStyle>
            <a:lvl1pPr marL="0" indent="0">
              <a:buNone/>
              <a:defRPr sz="1700"/>
            </a:lvl1pPr>
            <a:lvl2pPr marL="545135" indent="0">
              <a:buNone/>
              <a:defRPr sz="1400"/>
            </a:lvl2pPr>
            <a:lvl3pPr marL="1090273" indent="0">
              <a:buNone/>
              <a:defRPr sz="1200"/>
            </a:lvl3pPr>
            <a:lvl4pPr marL="1635409" indent="0">
              <a:buNone/>
              <a:defRPr sz="1100"/>
            </a:lvl4pPr>
            <a:lvl5pPr marL="2180544" indent="0">
              <a:buNone/>
              <a:defRPr sz="1100"/>
            </a:lvl5pPr>
            <a:lvl6pPr marL="2725681" indent="0">
              <a:buNone/>
              <a:defRPr sz="1100"/>
            </a:lvl6pPr>
            <a:lvl7pPr marL="3270818" indent="0">
              <a:buNone/>
              <a:defRPr sz="1100"/>
            </a:lvl7pPr>
            <a:lvl8pPr marL="3815953" indent="0">
              <a:buNone/>
              <a:defRPr sz="1100"/>
            </a:lvl8pPr>
            <a:lvl9pPr marL="436109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149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081" y="288370"/>
            <a:ext cx="11341418" cy="1200150"/>
          </a:xfrm>
          <a:prstGeom prst="rect">
            <a:avLst/>
          </a:prstGeom>
        </p:spPr>
        <p:txBody>
          <a:bodyPr vert="horz" lIns="109027" tIns="54514" rIns="109027" bIns="545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81" y="1680215"/>
            <a:ext cx="11341418" cy="4752261"/>
          </a:xfrm>
          <a:prstGeom prst="rect">
            <a:avLst/>
          </a:prstGeom>
        </p:spPr>
        <p:txBody>
          <a:bodyPr vert="horz" lIns="109027" tIns="54514" rIns="109027" bIns="545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080" y="6674172"/>
            <a:ext cx="2940367" cy="383381"/>
          </a:xfrm>
          <a:prstGeom prst="rect">
            <a:avLst/>
          </a:prstGeom>
        </p:spPr>
        <p:txBody>
          <a:bodyPr vert="horz" lIns="109027" tIns="54514" rIns="109027" bIns="5451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5541" y="6674172"/>
            <a:ext cx="3990499" cy="383381"/>
          </a:xfrm>
          <a:prstGeom prst="rect">
            <a:avLst/>
          </a:prstGeom>
        </p:spPr>
        <p:txBody>
          <a:bodyPr vert="horz" lIns="109027" tIns="54514" rIns="109027" bIns="5451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1130" y="6674172"/>
            <a:ext cx="2940367" cy="383381"/>
          </a:xfrm>
          <a:prstGeom prst="rect">
            <a:avLst/>
          </a:prstGeom>
        </p:spPr>
        <p:txBody>
          <a:bodyPr vert="horz" lIns="109027" tIns="54514" rIns="109027" bIns="5451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19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1090273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52" indent="-408852" algn="l" defTabSz="1090273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5847" indent="-340710" algn="l" defTabSz="1090273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840" indent="-272568" algn="l" defTabSz="1090273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976" indent="-272568" algn="l" defTabSz="1090273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3113" indent="-272568" algn="l" defTabSz="1090273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249" indent="-272568" algn="l" defTabSz="109027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385" indent="-272568" algn="l" defTabSz="109027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521" indent="-272568" algn="l" defTabSz="109027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658" indent="-272568" algn="l" defTabSz="109027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02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35" algn="l" defTabSz="10902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73" algn="l" defTabSz="10902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409" algn="l" defTabSz="10902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544" algn="l" defTabSz="10902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681" algn="l" defTabSz="10902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818" algn="l" defTabSz="10902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953" algn="l" defTabSz="10902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1090" algn="l" defTabSz="10902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10" Type="http://schemas.openxmlformats.org/officeDocument/2006/relationships/image" Target="../media/image13.png"/><Relationship Id="rId4" Type="http://schemas.openxmlformats.org/officeDocument/2006/relationships/image" Target="../media/image7.gif"/><Relationship Id="rId9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310290" y="1896909"/>
            <a:ext cx="5460682" cy="65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u="sng">
                <a:solidFill>
                  <a:srgbClr val="6600CC"/>
                </a:solidFill>
                <a:cs typeface="Times New Roman" pitchFamily="18" charset="0"/>
              </a:rPr>
              <a:t>Kiểm tra bài cũ</a:t>
            </a:r>
            <a:r>
              <a:rPr lang="en-US" b="1" i="1">
                <a:solidFill>
                  <a:srgbClr val="6600CC"/>
                </a:solidFill>
                <a:cs typeface="Times New Roman" pitchFamily="18" charset="0"/>
              </a:rPr>
              <a:t>:</a:t>
            </a:r>
          </a:p>
        </p:txBody>
      </p:sp>
      <p:pic>
        <p:nvPicPr>
          <p:cNvPr id="8" name="Picture 12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862" y="3253258"/>
            <a:ext cx="1575197" cy="1360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" y="0"/>
            <a:ext cx="12586261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lstStyle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02"/>
          <p:cNvSpPr>
            <a:spLocks noChangeArrowheads="1"/>
          </p:cNvSpPr>
          <p:nvPr/>
        </p:nvSpPr>
        <p:spPr bwMode="auto">
          <a:xfrm>
            <a:off x="2141818" y="1219200"/>
            <a:ext cx="83026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64" tIns="47881" rIns="95764" bIns="47881"/>
          <a:lstStyle/>
          <a:p>
            <a:pPr eaLnBrk="1" hangingPunct="1">
              <a:defRPr/>
            </a:pPr>
            <a:r>
              <a:rPr lang="en-US" sz="3200" b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Tính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+ 2 giờ10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phút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               b) 2 ngày 6 giờ + 7 ngày 19 giờ</a:t>
            </a:r>
          </a:p>
          <a:p>
            <a:pPr eaLnBrk="1" hangingPunct="1">
              <a:defRPr/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          c) 5 năm 8 tháng + 2 năm 9 tháng</a:t>
            </a:r>
          </a:p>
          <a:p>
            <a:pPr eaLnBrk="1" hangingPunct="1"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20292" y="2810663"/>
            <a:ext cx="2895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3200"/>
              <a:t>3 gi</a:t>
            </a:r>
            <a:r>
              <a:rPr lang="vi-VN" altLang="en-US" sz="3200"/>
              <a:t>ờ</a:t>
            </a:r>
            <a:r>
              <a:rPr lang="en-US" altLang="en-US" sz="3200"/>
              <a:t> 15 phút</a:t>
            </a:r>
            <a:endParaRPr lang="en-US" altLang="en-US" sz="2400"/>
          </a:p>
        </p:txBody>
      </p: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22544" y="3079750"/>
            <a:ext cx="274637" cy="274637"/>
            <a:chOff x="528" y="2760"/>
            <a:chExt cx="173" cy="173"/>
          </a:xfrm>
        </p:grpSpPr>
        <p:sp>
          <p:nvSpPr>
            <p:cNvPr id="11" name="Minus 10"/>
            <p:cNvSpPr/>
            <p:nvPr/>
          </p:nvSpPr>
          <p:spPr>
            <a:xfrm>
              <a:off x="528" y="2832"/>
              <a:ext cx="173" cy="29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Minus 56"/>
            <p:cNvSpPr>
              <a:spLocks/>
            </p:cNvSpPr>
            <p:nvPr/>
          </p:nvSpPr>
          <p:spPr bwMode="auto">
            <a:xfrm rot="5400000">
              <a:off x="528" y="2832"/>
              <a:ext cx="173" cy="29"/>
            </a:xfrm>
            <a:custGeom>
              <a:avLst/>
              <a:gdLst>
                <a:gd name="T0" fmla="*/ 0 w 274320"/>
                <a:gd name="T1" fmla="*/ 0 h 45719"/>
                <a:gd name="T2" fmla="*/ 0 w 274320"/>
                <a:gd name="T3" fmla="*/ 0 h 45719"/>
                <a:gd name="T4" fmla="*/ 0 w 274320"/>
                <a:gd name="T5" fmla="*/ 0 h 45719"/>
                <a:gd name="T6" fmla="*/ 0 w 274320"/>
                <a:gd name="T7" fmla="*/ 0 h 45719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6470 w 274320"/>
                <a:gd name="T13" fmla="*/ 17342 h 45719"/>
                <a:gd name="T14" fmla="*/ 237850 w 274320"/>
                <a:gd name="T15" fmla="*/ 28377 h 457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4320" h="45719">
                  <a:moveTo>
                    <a:pt x="36361" y="17483"/>
                  </a:moveTo>
                  <a:lnTo>
                    <a:pt x="237959" y="17483"/>
                  </a:lnTo>
                  <a:lnTo>
                    <a:pt x="237959" y="28236"/>
                  </a:lnTo>
                  <a:lnTo>
                    <a:pt x="36361" y="28236"/>
                  </a:lnTo>
                  <a:lnTo>
                    <a:pt x="36361" y="17483"/>
                  </a:lnTo>
                  <a:close/>
                </a:path>
              </a:pathLst>
            </a:custGeom>
            <a:solidFill>
              <a:schemeClr val="tx1"/>
            </a:solidFill>
            <a:ln w="25400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20292" y="3439313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2 </a:t>
            </a:r>
            <a:r>
              <a:rPr lang="en-US" altLang="en-US" sz="3200" dirty="0" err="1"/>
              <a:t>gi</a:t>
            </a:r>
            <a:r>
              <a:rPr lang="vi-VN" altLang="en-US" sz="3200" dirty="0"/>
              <a:t>ờ </a:t>
            </a:r>
            <a:r>
              <a:rPr lang="en-US" altLang="en-US" sz="3200" dirty="0"/>
              <a:t>10 </a:t>
            </a:r>
            <a:r>
              <a:rPr lang="en-US" altLang="en-US" sz="3200" dirty="0" err="1"/>
              <a:t>phút</a:t>
            </a:r>
            <a:endParaRPr lang="en-US" alt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20292" y="4023513"/>
            <a:ext cx="265112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04417" y="4085425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99"/>
                </a:solidFill>
              </a:rPr>
              <a:t>5 </a:t>
            </a:r>
            <a:r>
              <a:rPr lang="en-US" altLang="en-US" sz="3200" dirty="0" err="1">
                <a:solidFill>
                  <a:srgbClr val="000099"/>
                </a:solidFill>
              </a:rPr>
              <a:t>gi</a:t>
            </a:r>
            <a:r>
              <a:rPr lang="vi-VN" altLang="en-US" sz="3200" dirty="0">
                <a:solidFill>
                  <a:srgbClr val="000099"/>
                </a:solidFill>
              </a:rPr>
              <a:t>ờ</a:t>
            </a:r>
            <a:r>
              <a:rPr lang="en-US" altLang="en-US" sz="3200" dirty="0">
                <a:solidFill>
                  <a:srgbClr val="000099"/>
                </a:solidFill>
              </a:rPr>
              <a:t> 25 </a:t>
            </a:r>
            <a:r>
              <a:rPr lang="en-US" altLang="en-US" sz="3200" dirty="0" err="1">
                <a:solidFill>
                  <a:srgbClr val="000099"/>
                </a:solidFill>
              </a:rPr>
              <a:t>phút</a:t>
            </a:r>
            <a:endParaRPr lang="en-US" altLang="en-US" sz="2400" dirty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622969" y="1928187"/>
            <a:ext cx="3048000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vi-VN" altLang="en-US" sz="3200" dirty="0"/>
          </a:p>
          <a:p>
            <a:pPr eaLnBrk="1" hangingPunct="1"/>
            <a:endParaRPr lang="vi-VN" altLang="en-US" sz="3200" dirty="0"/>
          </a:p>
          <a:p>
            <a:pPr eaLnBrk="1" hangingPunct="1"/>
            <a:r>
              <a:rPr lang="vi-VN" altLang="en-US" sz="3200" dirty="0"/>
              <a:t>    2 ngày  6 giờ</a:t>
            </a:r>
          </a:p>
          <a:p>
            <a:pPr eaLnBrk="1" hangingPunct="1"/>
            <a:r>
              <a:rPr lang="vi-VN" altLang="en-US" sz="3200" dirty="0"/>
              <a:t>    7 ngày 19 giờ</a:t>
            </a:r>
          </a:p>
          <a:p>
            <a:pPr eaLnBrk="1" hangingPunct="1">
              <a:spcBef>
                <a:spcPts val="1200"/>
              </a:spcBef>
            </a:pPr>
            <a:r>
              <a:rPr lang="vi-VN" altLang="en-US" sz="3200" dirty="0" smtClean="0"/>
              <a:t>    </a:t>
            </a:r>
            <a:r>
              <a:rPr lang="vi-VN" altLang="en-US" sz="3200" dirty="0">
                <a:solidFill>
                  <a:srgbClr val="0000FF"/>
                </a:solidFill>
              </a:rPr>
              <a:t>9 ngày 25 giờ</a:t>
            </a:r>
          </a:p>
          <a:p>
            <a:pPr eaLnBrk="1" hangingPunct="1"/>
            <a:r>
              <a:rPr lang="vi-VN" altLang="en-US" sz="3200" dirty="0">
                <a:solidFill>
                  <a:srgbClr val="FF0000"/>
                </a:solidFill>
              </a:rPr>
              <a:t>( 10 ngày  1 giờ)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22173" y="2547937"/>
            <a:ext cx="50561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endParaRPr lang="vi-VN" altLang="en-US" sz="2000"/>
          </a:p>
          <a:p>
            <a:pPr eaLnBrk="1" hangingPunct="1"/>
            <a:r>
              <a:rPr lang="vi-VN" altLang="en-US" sz="2000"/>
              <a:t>  </a:t>
            </a:r>
            <a:r>
              <a:rPr lang="vi-VN" altLang="en-US" sz="3200"/>
              <a:t>5 năm  8 tháng</a:t>
            </a:r>
          </a:p>
          <a:p>
            <a:pPr eaLnBrk="1" hangingPunct="1"/>
            <a:r>
              <a:rPr lang="vi-VN" altLang="en-US" sz="3200"/>
              <a:t> 2 năm  9 tháng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9148976" y="4014647"/>
            <a:ext cx="2362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31698" y="3932237"/>
            <a:ext cx="37512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vi-VN" altLang="en-US" sz="3200" dirty="0"/>
              <a:t> </a:t>
            </a:r>
            <a:r>
              <a:rPr lang="vi-VN" altLang="en-US" sz="3200" dirty="0">
                <a:solidFill>
                  <a:srgbClr val="0000FF"/>
                </a:solidFill>
              </a:rPr>
              <a:t>7 năm 17 tháng</a:t>
            </a:r>
          </a:p>
          <a:p>
            <a:pPr eaLnBrk="1" hangingPunct="1"/>
            <a:r>
              <a:rPr lang="vi-VN" altLang="en-US" sz="3200" dirty="0">
                <a:solidFill>
                  <a:srgbClr val="FF0000"/>
                </a:solidFill>
              </a:rPr>
              <a:t>(8 năm  5 tháng)</a:t>
            </a:r>
            <a:endParaRPr lang="en-US" altLang="en-US" sz="3200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12660" y="3932237"/>
            <a:ext cx="2886075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1" name="Group 14"/>
          <p:cNvGrpSpPr>
            <a:grpSpLocks/>
          </p:cNvGrpSpPr>
          <p:nvPr/>
        </p:nvGrpSpPr>
        <p:grpSpPr bwMode="auto">
          <a:xfrm>
            <a:off x="3347535" y="3240087"/>
            <a:ext cx="274638" cy="274638"/>
            <a:chOff x="528" y="2760"/>
            <a:chExt cx="173" cy="173"/>
          </a:xfrm>
        </p:grpSpPr>
        <p:sp>
          <p:nvSpPr>
            <p:cNvPr id="22" name="Minus 21"/>
            <p:cNvSpPr/>
            <p:nvPr/>
          </p:nvSpPr>
          <p:spPr>
            <a:xfrm>
              <a:off x="528" y="2832"/>
              <a:ext cx="173" cy="29"/>
            </a:xfrm>
            <a:prstGeom prst="mathMinus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Minus 56"/>
            <p:cNvSpPr>
              <a:spLocks/>
            </p:cNvSpPr>
            <p:nvPr/>
          </p:nvSpPr>
          <p:spPr bwMode="auto">
            <a:xfrm rot="5400000">
              <a:off x="528" y="2832"/>
              <a:ext cx="173" cy="29"/>
            </a:xfrm>
            <a:custGeom>
              <a:avLst/>
              <a:gdLst>
                <a:gd name="T0" fmla="*/ 0 w 274320"/>
                <a:gd name="T1" fmla="*/ 0 h 45719"/>
                <a:gd name="T2" fmla="*/ 0 w 274320"/>
                <a:gd name="T3" fmla="*/ 0 h 45719"/>
                <a:gd name="T4" fmla="*/ 0 w 274320"/>
                <a:gd name="T5" fmla="*/ 0 h 45719"/>
                <a:gd name="T6" fmla="*/ 0 w 274320"/>
                <a:gd name="T7" fmla="*/ 0 h 45719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36470 w 274320"/>
                <a:gd name="T13" fmla="*/ 17342 h 45719"/>
                <a:gd name="T14" fmla="*/ 237850 w 274320"/>
                <a:gd name="T15" fmla="*/ 28377 h 457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4320" h="45719">
                  <a:moveTo>
                    <a:pt x="36361" y="17483"/>
                  </a:moveTo>
                  <a:lnTo>
                    <a:pt x="237959" y="17483"/>
                  </a:lnTo>
                  <a:lnTo>
                    <a:pt x="237959" y="28236"/>
                  </a:lnTo>
                  <a:lnTo>
                    <a:pt x="36361" y="28236"/>
                  </a:lnTo>
                  <a:lnTo>
                    <a:pt x="36361" y="17483"/>
                  </a:lnTo>
                  <a:close/>
                </a:path>
              </a:pathLst>
            </a:custGeom>
            <a:solidFill>
              <a:schemeClr val="tx1"/>
            </a:solidFill>
            <a:ln w="25400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8057600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6" grpId="0"/>
      <p:bldP spid="9" grpId="0"/>
      <p:bldP spid="13" grpId="0"/>
      <p:bldP spid="15" grpId="0"/>
      <p:bldP spid="16" grpId="0"/>
      <p:bldP spid="17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55599" y="1440928"/>
            <a:ext cx="12442387" cy="1591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 3: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Một người đi từ A lúc 6 giờ 45 phút và đến B lúc 8 giờ 30 phút. Giữa đường người đó nghỉ 15 phút. Hỏi nếu không kể thời gian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nghỉ,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người đó đi quãng đường AB hết bao nhiêu thời gian ?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0"/>
            <a:ext cx="12586261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lstStyle/>
          <a:p>
            <a:pPr algn="ctr"/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24067" y="800103"/>
            <a:ext cx="12473920" cy="60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033" tIns="54517" rIns="109033" bIns="54517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vi-VN" sz="3200" b="1" smtClean="0">
                <a:solidFill>
                  <a:srgbClr val="FF0000"/>
                </a:solidFill>
              </a:rPr>
              <a:t>Trừ số đo thời gian</a:t>
            </a:r>
            <a:endParaRPr lang="en-US" sz="3200" b="1">
              <a:solidFill>
                <a:srgbClr val="FF0000"/>
              </a:solidFill>
            </a:endParaRPr>
          </a:p>
        </p:txBody>
      </p:sp>
      <p:grpSp>
        <p:nvGrpSpPr>
          <p:cNvPr id="38" name="Group 110"/>
          <p:cNvGrpSpPr>
            <a:grpSpLocks/>
          </p:cNvGrpSpPr>
          <p:nvPr/>
        </p:nvGrpSpPr>
        <p:grpSpPr bwMode="auto">
          <a:xfrm>
            <a:off x="783196" y="3569751"/>
            <a:ext cx="10532235" cy="143770"/>
            <a:chOff x="661862" y="2427"/>
            <a:chExt cx="6862281" cy="63"/>
          </a:xfrm>
        </p:grpSpPr>
        <p:sp>
          <p:nvSpPr>
            <p:cNvPr id="39" name="Line 59"/>
            <p:cNvSpPr>
              <a:spLocks noChangeShapeType="1"/>
            </p:cNvSpPr>
            <p:nvPr/>
          </p:nvSpPr>
          <p:spPr bwMode="auto">
            <a:xfrm>
              <a:off x="661863" y="2456"/>
              <a:ext cx="4122872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60"/>
            <p:cNvSpPr>
              <a:spLocks noChangeShapeType="1"/>
            </p:cNvSpPr>
            <p:nvPr/>
          </p:nvSpPr>
          <p:spPr bwMode="auto">
            <a:xfrm>
              <a:off x="4092298" y="2427"/>
              <a:ext cx="0" cy="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61"/>
            <p:cNvSpPr>
              <a:spLocks noChangeShapeType="1"/>
            </p:cNvSpPr>
            <p:nvPr/>
          </p:nvSpPr>
          <p:spPr bwMode="auto">
            <a:xfrm>
              <a:off x="4780103" y="2460"/>
              <a:ext cx="27416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62"/>
            <p:cNvSpPr>
              <a:spLocks noChangeShapeType="1"/>
            </p:cNvSpPr>
            <p:nvPr/>
          </p:nvSpPr>
          <p:spPr bwMode="auto">
            <a:xfrm>
              <a:off x="7524143" y="2427"/>
              <a:ext cx="0" cy="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3"/>
            <p:cNvSpPr>
              <a:spLocks noChangeShapeType="1"/>
            </p:cNvSpPr>
            <p:nvPr/>
          </p:nvSpPr>
          <p:spPr bwMode="auto">
            <a:xfrm>
              <a:off x="661862" y="2427"/>
              <a:ext cx="0" cy="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150175" y="3734698"/>
            <a:ext cx="278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latin typeface="Times New Roman" pitchFamily="18" charset="0"/>
                <a:cs typeface="Times New Roman" pitchFamily="18" charset="0"/>
              </a:rPr>
              <a:t>6 giờ 45 phút</a:t>
            </a:r>
          </a:p>
        </p:txBody>
      </p:sp>
      <p:sp>
        <p:nvSpPr>
          <p:cNvPr id="45" name="AutoShape 28"/>
          <p:cNvSpPr>
            <a:spLocks/>
          </p:cNvSpPr>
          <p:nvPr/>
        </p:nvSpPr>
        <p:spPr bwMode="auto">
          <a:xfrm rot="5400000">
            <a:off x="5865901" y="-1769498"/>
            <a:ext cx="360000" cy="10476000"/>
          </a:xfrm>
          <a:prstGeom prst="leftBrace">
            <a:avLst>
              <a:gd name="adj1" fmla="val 7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1" hangingPunct="1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31"/>
          <p:cNvSpPr txBox="1">
            <a:spLocks noChangeArrowheads="1"/>
          </p:cNvSpPr>
          <p:nvPr/>
        </p:nvSpPr>
        <p:spPr bwMode="auto">
          <a:xfrm>
            <a:off x="9998777" y="3663863"/>
            <a:ext cx="2462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latin typeface="Times New Roman" pitchFamily="18" charset="0"/>
                <a:cs typeface="Times New Roman" pitchFamily="18" charset="0"/>
              </a:rPr>
              <a:t>8 giờ 30 phút</a:t>
            </a:r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0" y="4103184"/>
            <a:ext cx="1249798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3200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Thời gian người ấy đi từ A đến B kể cả thời gian nghỉ hết là:</a:t>
            </a:r>
          </a:p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8 giờ 30 phút – 6 giờ 45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phút = 1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giờ 45 phút</a:t>
            </a:r>
          </a:p>
          <a:p>
            <a:pPr algn="ctr"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Nếu không kể thời gian nghỉ thì người ấy chỉ đi mất là: </a:t>
            </a:r>
          </a:p>
          <a:p>
            <a:pPr algn="ctr"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1 giờ 45 phút – 15 phút = 1 giờ 30 phút</a:t>
            </a:r>
          </a:p>
          <a:p>
            <a:pPr algn="ctr">
              <a:defRPr/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Đáp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1 giờ 30 phút</a:t>
            </a:r>
            <a:endParaRPr lang="en-US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24"/>
          <p:cNvSpPr txBox="1">
            <a:spLocks noChangeArrowheads="1"/>
          </p:cNvSpPr>
          <p:nvPr/>
        </p:nvSpPr>
        <p:spPr bwMode="auto">
          <a:xfrm>
            <a:off x="273057" y="3287386"/>
            <a:ext cx="5889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latin typeface="Times New Roman" pitchFamily="18" charset="0"/>
              </a:rPr>
              <a:t>A 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50" name="Text Box 25"/>
          <p:cNvSpPr txBox="1">
            <a:spLocks noChangeArrowheads="1"/>
          </p:cNvSpPr>
          <p:nvPr/>
        </p:nvSpPr>
        <p:spPr bwMode="auto">
          <a:xfrm>
            <a:off x="4529876" y="3652634"/>
            <a:ext cx="2740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Nghỉ 15 phút</a:t>
            </a:r>
          </a:p>
        </p:txBody>
      </p:sp>
      <p:sp>
        <p:nvSpPr>
          <p:cNvPr id="51" name="Text Box 26"/>
          <p:cNvSpPr txBox="1">
            <a:spLocks noChangeArrowheads="1"/>
          </p:cNvSpPr>
          <p:nvPr/>
        </p:nvSpPr>
        <p:spPr bwMode="auto">
          <a:xfrm>
            <a:off x="11346963" y="3289607"/>
            <a:ext cx="5929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mtClean="0">
                <a:latin typeface="Times New Roman" pitchFamily="18" charset="0"/>
              </a:rPr>
              <a:t>B</a:t>
            </a:r>
            <a:endParaRPr lang="en-US" altLang="en-US">
              <a:latin typeface="Times New Roman" pitchFamily="18" charset="0"/>
            </a:endParaRPr>
          </a:p>
        </p:txBody>
      </p:sp>
      <p:pic>
        <p:nvPicPr>
          <p:cNvPr id="56" name="Picture 11" descr="hinh1-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3087" y="2973181"/>
            <a:ext cx="45720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867760" y="2832819"/>
            <a:ext cx="3674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89873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92E-6 -7.18378E-7 L 0.41424 0.00066 " pathEditMode="relative" rAng="0" ptsTypes="AA">
                                      <p:cBhvr>
                                        <p:cTn id="31" dur="4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06" y="2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424 0.00066 L 0.82596 -0.00088 " pathEditMode="relative" rAng="0" ptsTypes="AA">
                                      <p:cBhvr>
                                        <p:cTn id="44" dur="4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80" y="-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  <p:bldP spid="45" grpId="0" animBg="1"/>
      <p:bldP spid="47" grpId="0"/>
      <p:bldP spid="48" grpId="0"/>
      <p:bldP spid="49" grpId="0"/>
      <p:bldP spid="50" grpId="0"/>
      <p:bldP spid="51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5B5Bwallcoo_com5D_CG_Bac431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015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353504"/>
            <a:ext cx="12601575" cy="1671876"/>
            <a:chOff x="0" y="2976"/>
            <a:chExt cx="5760" cy="1003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0" y="3600"/>
              <a:ext cx="5760" cy="379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endParaRPr lang="en-US" sz="3500" dirty="0">
                <a:solidFill>
                  <a:srgbClr val="0000CC"/>
                </a:solidFill>
                <a:latin typeface=".VnArabiaH" pitchFamily="34" charset="0"/>
              </a:endParaRPr>
            </a:p>
          </p:txBody>
        </p:sp>
        <p:pic>
          <p:nvPicPr>
            <p:cNvPr id="24616" name="Picture 4" descr="Picture5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2976"/>
              <a:ext cx="1200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617" name="Picture 5" descr="Picture10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4" y="2976"/>
              <a:ext cx="1200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8" descr="sun14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31391" y="160020"/>
            <a:ext cx="1470184" cy="97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6859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921365" y="5040630"/>
            <a:ext cx="1680210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8" descr="Picture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618202" y="5477560"/>
            <a:ext cx="890111" cy="65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9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0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85223" y="5529025"/>
            <a:ext cx="525066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1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50131" y="5280661"/>
            <a:ext cx="1050131" cy="16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2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35355" y="5680710"/>
            <a:ext cx="1050131" cy="152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3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60420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14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95512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15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5643" y="5529025"/>
            <a:ext cx="735092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6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0761" y="5529025"/>
            <a:ext cx="735092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17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15827" y="5529025"/>
            <a:ext cx="735092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8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55932" y="5529025"/>
            <a:ext cx="630079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9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86011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20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971496" y="5529025"/>
            <a:ext cx="630079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21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236405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6" name="Picture 22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501313" y="552902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7" name="Picture 23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81260" y="5529025"/>
            <a:ext cx="840105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8" name="Picture 24" descr="blumen-pflanzen05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0026" y="5689045"/>
            <a:ext cx="1050131" cy="16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9" name="Picture 25" descr="Picture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6666772" y="5734780"/>
            <a:ext cx="410051" cy="3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0" name="Picture 26" descr="Picture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5196588" y="5814790"/>
            <a:ext cx="410051" cy="3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1" name="Picture 27" descr="Picture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3800007" y="5846200"/>
            <a:ext cx="650081" cy="47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2" name="Picture 28" descr="Picture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10479435" y="5357545"/>
            <a:ext cx="490061" cy="65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3" name="Picture 29" descr="Picture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2037755" y="5448182"/>
            <a:ext cx="650081" cy="31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4" name="Picture 30" descr="Picture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5400000">
            <a:off x="1355170" y="5075635"/>
            <a:ext cx="650081" cy="42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5" name="Picture 32" descr="Chimbaywhite_dove_graceful_fly_lg_cl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24003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6" name="Picture 33" descr="Chimbaywhite_dove_graceful_fly_lg_cl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50131" y="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7" name="Picture 34" descr="Chimbaywhite_dove_graceful_fly_lg_cl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00263" y="24003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8" name="Picture 35" descr="Chimbaywhite_dove_graceful_fly_lg_cl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0053" y="32004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09" name="Picture 36" descr="Chimbaywhite_dove_graceful_fly_lg_cl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40105" y="40005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0" name="Picture 37" descr="Chimbaywhite_dove_graceful_fly_lg_cl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95250" y="0"/>
            <a:ext cx="1155144" cy="5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1" name="Picture 38" descr="Chimbaywhite_dove_graceful_fly_lg_clr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65171" y="480060"/>
            <a:ext cx="945118" cy="46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2" name="Picture 39" descr="Chimbaywhite_dove_graceful_fly_lg_clr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5066" y="240030"/>
            <a:ext cx="630079" cy="313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Rectangle 41"/>
          <p:cNvSpPr/>
          <p:nvPr/>
        </p:nvSpPr>
        <p:spPr>
          <a:xfrm>
            <a:off x="2189511" y="622345"/>
            <a:ext cx="8401049" cy="945260"/>
          </a:xfrm>
          <a:prstGeom prst="rect">
            <a:avLst/>
          </a:prstGeom>
        </p:spPr>
        <p:txBody>
          <a:bodyPr lIns="113157" tIns="56579" rIns="113157" bIns="56579">
            <a:spAutoFit/>
          </a:bodyPr>
          <a:lstStyle/>
          <a:p>
            <a:pPr algn="ctr">
              <a:defRPr/>
            </a:pP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400" kern="10" spc="-248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kern="10" spc="-248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3" dist="53882" dir="13500000">
                    <a:srgbClr val="808080">
                      <a:alpha val="50000"/>
                    </a:srgbClr>
                  </a:prst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endParaRPr lang="en-US" sz="5400" kern="10" spc="-248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prstShdw prst="shdw13" dist="53882" dir="13500000">
                  <a:srgbClr val="808080">
                    <a:alpha val="50000"/>
                  </a:srgbClr>
                </a:prst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751317" y="4221276"/>
            <a:ext cx="7350919" cy="1653146"/>
          </a:xfrm>
          <a:prstGeom prst="rect">
            <a:avLst/>
          </a:prstGeom>
        </p:spPr>
        <p:txBody>
          <a:bodyPr lIns="113157" tIns="56579" rIns="113157" bIns="56579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5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50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5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5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0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giỏi</a:t>
            </a:r>
            <a:endParaRPr lang="en-US" sz="5000" b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121462" y="3736428"/>
            <a:ext cx="1847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41434" y="3263462"/>
            <a:ext cx="12360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0" y="1819300"/>
            <a:ext cx="12442387" cy="109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Nẵng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55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thời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1" y="0"/>
            <a:ext cx="12586261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lstStyle/>
          <a:p>
            <a:pPr algn="ctr"/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24067" y="800103"/>
            <a:ext cx="12473920" cy="84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033" tIns="54517" rIns="109033" bIns="54517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vi-VN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Trừ số đo thời gian</a:t>
            </a:r>
            <a:endParaRPr lang="en-US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17" name="Group 110"/>
          <p:cNvGrpSpPr>
            <a:grpSpLocks/>
          </p:cNvGrpSpPr>
          <p:nvPr/>
        </p:nvGrpSpPr>
        <p:grpSpPr bwMode="auto">
          <a:xfrm>
            <a:off x="783196" y="4499945"/>
            <a:ext cx="11524105" cy="143770"/>
            <a:chOff x="661862" y="2427"/>
            <a:chExt cx="6859854" cy="63"/>
          </a:xfrm>
        </p:grpSpPr>
        <p:sp>
          <p:nvSpPr>
            <p:cNvPr id="18" name="Line 59"/>
            <p:cNvSpPr>
              <a:spLocks noChangeShapeType="1"/>
            </p:cNvSpPr>
            <p:nvPr/>
          </p:nvSpPr>
          <p:spPr bwMode="auto">
            <a:xfrm>
              <a:off x="661863" y="2456"/>
              <a:ext cx="4122872" cy="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0"/>
            <p:cNvSpPr>
              <a:spLocks noChangeShapeType="1"/>
            </p:cNvSpPr>
            <p:nvPr/>
          </p:nvSpPr>
          <p:spPr bwMode="auto">
            <a:xfrm>
              <a:off x="6772477" y="2427"/>
              <a:ext cx="0" cy="6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1"/>
            <p:cNvSpPr>
              <a:spLocks noChangeShapeType="1"/>
            </p:cNvSpPr>
            <p:nvPr/>
          </p:nvSpPr>
          <p:spPr bwMode="auto">
            <a:xfrm>
              <a:off x="4780103" y="2460"/>
              <a:ext cx="274161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stealth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63"/>
            <p:cNvSpPr>
              <a:spLocks noChangeShapeType="1"/>
            </p:cNvSpPr>
            <p:nvPr/>
          </p:nvSpPr>
          <p:spPr bwMode="auto">
            <a:xfrm>
              <a:off x="661862" y="2427"/>
              <a:ext cx="0" cy="6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Rectangle 65"/>
          <p:cNvSpPr>
            <a:spLocks noChangeArrowheads="1"/>
          </p:cNvSpPr>
          <p:nvPr/>
        </p:nvSpPr>
        <p:spPr bwMode="auto">
          <a:xfrm>
            <a:off x="10347827" y="4580901"/>
            <a:ext cx="16562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Đà Nẳng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64"/>
          <p:cNvSpPr>
            <a:spLocks noChangeArrowheads="1"/>
          </p:cNvSpPr>
          <p:nvPr/>
        </p:nvSpPr>
        <p:spPr bwMode="auto">
          <a:xfrm>
            <a:off x="24067" y="4580901"/>
            <a:ext cx="1646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Huế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56" descr="j021295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-25946" y="4086009"/>
            <a:ext cx="80962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55599" y="3465454"/>
            <a:ext cx="33500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13 </a:t>
            </a:r>
            <a:r>
              <a:rPr lang="en-US" sz="3200" dirty="0" err="1">
                <a:latin typeface="Times New Roman" pitchFamily="18" charset="0"/>
              </a:rPr>
              <a:t>giờ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10 </a:t>
            </a:r>
            <a:r>
              <a:rPr lang="en-US" sz="3200" dirty="0" err="1">
                <a:latin typeface="Times New Roman" pitchFamily="18" charset="0"/>
              </a:rPr>
              <a:t>phút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9155717" y="5190426"/>
            <a:ext cx="33500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smtClean="0">
                <a:latin typeface="Times New Roman" pitchFamily="18" charset="0"/>
              </a:rPr>
              <a:t>15 </a:t>
            </a:r>
            <a:r>
              <a:rPr lang="en-US" sz="3200">
                <a:latin typeface="Times New Roman" pitchFamily="18" charset="0"/>
              </a:rPr>
              <a:t>giờ </a:t>
            </a:r>
            <a:r>
              <a:rPr lang="en-US" sz="3200" smtClean="0">
                <a:latin typeface="Times New Roman" pitchFamily="18" charset="0"/>
              </a:rPr>
              <a:t>55 </a:t>
            </a:r>
            <a:r>
              <a:rPr lang="en-US" sz="3200">
                <a:latin typeface="Times New Roman" pitchFamily="18" charset="0"/>
              </a:rPr>
              <a:t>phút</a:t>
            </a:r>
          </a:p>
        </p:txBody>
      </p:sp>
      <p:sp>
        <p:nvSpPr>
          <p:cNvPr id="45" name="AutoShape 23"/>
          <p:cNvSpPr>
            <a:spLocks/>
          </p:cNvSpPr>
          <p:nvPr/>
        </p:nvSpPr>
        <p:spPr bwMode="auto">
          <a:xfrm rot="16200000">
            <a:off x="5772155" y="-341903"/>
            <a:ext cx="288000" cy="10264948"/>
          </a:xfrm>
          <a:prstGeom prst="leftBrace">
            <a:avLst>
              <a:gd name="adj1" fmla="val 88976"/>
              <a:gd name="adj2" fmla="val 50000"/>
            </a:avLst>
          </a:prstGeom>
          <a:noFill/>
          <a:ln w="19050">
            <a:solidFill>
              <a:srgbClr val="FF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4661811" y="4934571"/>
            <a:ext cx="2809875" cy="584775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...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thời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gian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xmlns="" val="1081281528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253E-7 4.48215E-6 L 0.8276 4.48215E-6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54" grpId="0"/>
      <p:bldP spid="31" grpId="0"/>
      <p:bldP spid="35" grpId="0"/>
      <p:bldP spid="43" grpId="0"/>
      <p:bldP spid="45" grpId="0" animBg="1"/>
      <p:bldP spid="4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599" y="1440928"/>
            <a:ext cx="12442387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Ta phải thực hiện phép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trừ:    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15 giờ 55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phút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13 giờ 10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phút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= ?</a:t>
            </a: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1" y="0"/>
            <a:ext cx="12586261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lstStyle/>
          <a:p>
            <a:pPr algn="ctr"/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24067" y="800103"/>
            <a:ext cx="12473920" cy="84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033" tIns="54517" rIns="109033" bIns="54517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vi-VN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Trừ số đo thời gian</a:t>
            </a:r>
            <a:endParaRPr lang="en-US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5598" y="2058200"/>
            <a:ext cx="12442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Ta đặt tính và tính như sau:</a:t>
            </a:r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1634254" y="3812525"/>
            <a:ext cx="273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1466093" y="2935362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–</a:t>
            </a:r>
            <a:endParaRPr lang="en-US" alt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1808961" y="2642975"/>
            <a:ext cx="26532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15 giờ 55 phút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1808961" y="3227750"/>
            <a:ext cx="26532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13 giờ 10 phút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81775" y="4816507"/>
            <a:ext cx="1222573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55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10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phút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alt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5261139" y="2642975"/>
            <a:ext cx="723684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- Đặt </a:t>
            </a:r>
            <a:r>
              <a:rPr lang="vi-VN" sz="3200">
                <a:latin typeface="Times New Roman" pitchFamily="18" charset="0"/>
              </a:rPr>
              <a:t>tính</a:t>
            </a:r>
            <a:r>
              <a:rPr lang="en-US" sz="3200">
                <a:latin typeface="Times New Roman" pitchFamily="18" charset="0"/>
              </a:rPr>
              <a:t> sao cho các </a:t>
            </a:r>
            <a:r>
              <a:rPr lang="vi-VN" sz="3200">
                <a:latin typeface="Times New Roman" pitchFamily="18" charset="0"/>
              </a:rPr>
              <a:t>đơn vị cùng loại </a:t>
            </a:r>
            <a:r>
              <a:rPr lang="en-US" sz="3200">
                <a:latin typeface="Times New Roman" pitchFamily="18" charset="0"/>
              </a:rPr>
              <a:t>thẳng cột với nhau.</a:t>
            </a: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5261140" y="3717058"/>
            <a:ext cx="72368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- </a:t>
            </a:r>
            <a:r>
              <a:rPr lang="en-US" sz="3200" smtClean="0">
                <a:latin typeface="Times New Roman" pitchFamily="18" charset="0"/>
              </a:rPr>
              <a:t>Trừ </a:t>
            </a:r>
            <a:r>
              <a:rPr lang="vi-VN" sz="3200">
                <a:latin typeface="Times New Roman" pitchFamily="18" charset="0"/>
              </a:rPr>
              <a:t>như </a:t>
            </a:r>
            <a:r>
              <a:rPr lang="en-US" sz="3200" smtClean="0">
                <a:latin typeface="Times New Roman" pitchFamily="18" charset="0"/>
              </a:rPr>
              <a:t>trừ</a:t>
            </a:r>
            <a:r>
              <a:rPr lang="vi-VN" sz="3200" smtClean="0">
                <a:latin typeface="Times New Roman" pitchFamily="18" charset="0"/>
              </a:rPr>
              <a:t> </a:t>
            </a:r>
            <a:r>
              <a:rPr lang="vi-VN" sz="3200">
                <a:latin typeface="Times New Roman" pitchFamily="18" charset="0"/>
              </a:rPr>
              <a:t>các số tự nhiên theo từng loại đơn vị và </a:t>
            </a:r>
            <a:r>
              <a:rPr lang="en-US" sz="3200">
                <a:latin typeface="Times New Roman" pitchFamily="18" charset="0"/>
              </a:rPr>
              <a:t>giữ nguyên tên đơn vị ở từng cột</a:t>
            </a: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2925460" y="3820058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3466115" y="3235283"/>
            <a:ext cx="9140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1966621" y="3806750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2314941" y="3240552"/>
            <a:ext cx="7312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iờ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775" y="5401282"/>
            <a:ext cx="124162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en-US" altLang="en-US" sz="32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altLang="en-US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alt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 </a:t>
            </a:r>
            <a:r>
              <a:rPr lang="vi-VN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 số đo thời gian có nhiều đơn vị </a:t>
            </a:r>
            <a:r>
              <a:rPr lang="vi-V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vi-VN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 các số đo thời gian theo hàng dọc </a:t>
            </a:r>
            <a:r>
              <a:rPr lang="vi-V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vi-VN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các số đo và đơn vị thời gian thẳng </a:t>
            </a:r>
            <a:r>
              <a:rPr lang="vi-VN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vi-VN" alt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Sau đó ta trừ như trừ số tự nhiên, kèm theo đơn vị đo sau mỗi kết quả trừ.</a:t>
            </a: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3640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2187E-6 5.99383E-7 L -0.00126 0.0815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40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011E-6 -4.84795E-7 L -0.00126 0.08131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40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31" grpId="0"/>
      <p:bldP spid="32" grpId="0" animBg="1"/>
      <p:bldP spid="33" grpId="0"/>
      <p:bldP spid="34" grpId="0"/>
      <p:bldP spid="35" grpId="0"/>
      <p:bldP spid="37" grpId="0"/>
      <p:bldP spid="39" grpId="0"/>
      <p:bldP spid="40" grpId="0"/>
      <p:bldP spid="41" grpId="0"/>
      <p:bldP spid="42" grpId="0"/>
      <p:bldP spid="42" grpId="1"/>
      <p:bldP spid="43" grpId="0"/>
      <p:bldP spid="44" grpId="0"/>
      <p:bldP spid="44" grpId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599" y="1440928"/>
            <a:ext cx="12442387" cy="109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b)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ên cùng một đoạn đường, Hòa chạy hết 3 phút 20 giây, Bình chạy hết 2 phút 45 giây. Hỏi Bình chạy ít hơn Hòa bao nhiêu giây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1" y="0"/>
            <a:ext cx="12586261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lstStyle/>
          <a:p>
            <a:pPr algn="ctr"/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24067" y="800103"/>
            <a:ext cx="12473920" cy="84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033" tIns="54517" rIns="109033" bIns="54517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vi-VN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Trừ số đo thời gian</a:t>
            </a:r>
            <a:endParaRPr lang="en-US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  <a14:imgEffect>
                      <a14:colorTemperature colorTemp="53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8115" y="2681964"/>
            <a:ext cx="4347415" cy="390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1452908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599" y="1456694"/>
            <a:ext cx="12442387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:      3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altLang="en-US" sz="3200" dirty="0">
                <a:latin typeface="Times New Roman" pitchFamily="18" charset="0"/>
                <a:cs typeface="Times New Roman" pitchFamily="18" charset="0"/>
              </a:rPr>
              <a:t>út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vi-VN" altLang="en-US" sz="3200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vi-VN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– 2 ph</a:t>
            </a:r>
            <a:r>
              <a:rPr lang="vi-VN" altLang="en-US" sz="3200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t 45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vi-VN" altLang="en-US" sz="3200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y = ?</a:t>
            </a: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1" y="0"/>
            <a:ext cx="12586261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lstStyle/>
          <a:p>
            <a:pPr algn="ctr"/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24067" y="800103"/>
            <a:ext cx="12473920" cy="72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033" tIns="54517" rIns="109033" bIns="54517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vi-VN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Trừ số đo thời gian</a:t>
            </a:r>
            <a:endParaRPr lang="en-US" sz="4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5598" y="2058200"/>
            <a:ext cx="124423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/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294144" y="3812525"/>
            <a:ext cx="288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62919" y="2935362"/>
            <a:ext cx="60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68851" y="2642975"/>
            <a:ext cx="25442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3 ph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út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20 gi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468851" y="3227750"/>
            <a:ext cx="25442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 ph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 45 gi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55598" y="4404997"/>
            <a:ext cx="12225739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Vậy: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 2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alt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giây = </a:t>
            </a:r>
            <a:r>
              <a:rPr lang="en-U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 giây</a:t>
            </a:r>
            <a:endParaRPr lang="en-US" alt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7320162" y="3798294"/>
            <a:ext cx="5950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7812800" y="3223634"/>
            <a:ext cx="8915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giây</a:t>
            </a: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6203663" y="3784986"/>
            <a:ext cx="389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6472434" y="3213137"/>
            <a:ext cx="9140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52516" y="3059291"/>
            <a:ext cx="1949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vi-VN" altLang="en-US" sz="3200"/>
              <a:t>Đổi thành</a:t>
            </a:r>
            <a:endParaRPr lang="en-US" altLang="en-US" sz="3200"/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6168467" y="2635477"/>
            <a:ext cx="25442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út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20" name="Oval Callout 19"/>
          <p:cNvSpPr/>
          <p:nvPr/>
        </p:nvSpPr>
        <p:spPr>
          <a:xfrm>
            <a:off x="3499534" y="1399962"/>
            <a:ext cx="5975541" cy="1527902"/>
          </a:xfrm>
          <a:prstGeom prst="wedgeEllipseCallout">
            <a:avLst>
              <a:gd name="adj1" fmla="val -75468"/>
              <a:gd name="adj2" fmla="val 43758"/>
            </a:avLst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= 2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977999" y="3812525"/>
            <a:ext cx="288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746774" y="2935362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6168472" y="3211984"/>
            <a:ext cx="25442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 ph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 45 gi</a:t>
            </a:r>
            <a:r>
              <a:rPr lang="vi-VN" altLang="en-US" sz="320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2" name="Rectangle 1"/>
          <p:cNvSpPr/>
          <p:nvPr/>
        </p:nvSpPr>
        <p:spPr>
          <a:xfrm>
            <a:off x="62919" y="4989772"/>
            <a:ext cx="124350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32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 ý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vi-VN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hiện phép trừ số đo thời gian, ta trừ theo từng loại đơn vị, gặp trường hợp số đo ở đơn vị số bị trừ nhỏ hơn số đo tương ứng ở số trừ thì ta chuyển 1 đơn vị ở hàng lớn hơn liền kề sang đơn vị nhỏ hơn rồi thực hiện phép trừ như bình thường.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2439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2187E-6 5.99383E-7 L -0.00126 0.08153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40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9011E-6 -4.84795E-7 L -0.00126 0.08131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40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31" grpId="0"/>
      <p:bldP spid="32" grpId="0" animBg="1"/>
      <p:bldP spid="33" grpId="0"/>
      <p:bldP spid="34" grpId="0"/>
      <p:bldP spid="35" grpId="0"/>
      <p:bldP spid="37" grpId="0"/>
      <p:bldP spid="41" grpId="0"/>
      <p:bldP spid="42" grpId="0"/>
      <p:bldP spid="42" grpId="1"/>
      <p:bldP spid="43" grpId="0"/>
      <p:bldP spid="44" grpId="0"/>
      <p:bldP spid="44" grpId="1"/>
      <p:bldP spid="18" grpId="0"/>
      <p:bldP spid="19" grpId="0"/>
      <p:bldP spid="20" grpId="0" animBg="1"/>
      <p:bldP spid="20" grpId="1" animBg="1"/>
      <p:bldP spid="21" grpId="0" animBg="1"/>
      <p:bldP spid="22" grpId="0"/>
      <p:bldP spid="2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599" y="1440928"/>
            <a:ext cx="12442387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Vậy muốn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trừ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đơn vị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đo thời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gian ta làm thế nào ?</a:t>
            </a: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1" y="0"/>
            <a:ext cx="12586261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lstStyle/>
          <a:p>
            <a:pPr algn="ctr"/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24067" y="800103"/>
            <a:ext cx="12473920" cy="60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033" tIns="54517" rIns="109033" bIns="54517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vi-VN" sz="3200" b="1" smtClean="0">
                <a:solidFill>
                  <a:srgbClr val="FF0000"/>
                </a:solidFill>
              </a:rPr>
              <a:t>Trừ số đo thời gian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598" y="2089276"/>
            <a:ext cx="1244238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vi-VN" sz="320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Khi thực hiện phép trừ số đo thời gian, ta trừ theo từng loại đơn vị, </a:t>
            </a:r>
            <a:r>
              <a:rPr lang="en-US" sz="320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vi-VN" sz="320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đơn vị </a:t>
            </a:r>
            <a:r>
              <a:rPr lang="en-US" sz="320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nào của </a:t>
            </a:r>
            <a:r>
              <a:rPr lang="vi-VN" sz="320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số bị trừ nhỏ hơn số đo tương ứng ở số trừ thì ta chuyển 1 đơn vị ở hàng lớn hơn liền kề sang đơn vị nhỏ hơn rồi</a:t>
            </a:r>
            <a:r>
              <a:rPr lang="en-US" sz="320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cộng với số đơn vị đã có ở số bị trừ để trừ</a:t>
            </a:r>
            <a:r>
              <a:rPr lang="vi-VN" sz="320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như bình thường.</a:t>
            </a:r>
            <a:endParaRPr lang="en-US" sz="3200">
              <a:solidFill>
                <a:srgbClr val="FF111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47028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599" y="1440928"/>
            <a:ext cx="12442387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3157" tIns="56579" rIns="113157" bIns="5657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 1: </a:t>
            </a:r>
            <a:r>
              <a:rPr lang="en-US" sz="3200">
                <a:latin typeface="Times New Roman" pitchFamily="18" charset="0"/>
              </a:rPr>
              <a:t>Tính</a:t>
            </a:r>
            <a:r>
              <a:rPr lang="vi-VN" sz="3200">
                <a:latin typeface="Times New Roman" pitchFamily="18" charset="0"/>
              </a:rPr>
              <a:t>: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53" name="Rectangle 5"/>
          <p:cNvSpPr>
            <a:spLocks noChangeArrowheads="1"/>
          </p:cNvSpPr>
          <p:nvPr/>
        </p:nvSpPr>
        <p:spPr bwMode="auto">
          <a:xfrm>
            <a:off x="1" y="0"/>
            <a:ext cx="12586261" cy="88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018" tIns="48509" rIns="97018" bIns="48509" anchor="ctr"/>
          <a:lstStyle/>
          <a:p>
            <a:pPr algn="ctr"/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24067" y="800103"/>
            <a:ext cx="12473920" cy="60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033" tIns="54517" rIns="109033" bIns="54517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vi-VN" sz="3200" b="1" smtClean="0">
                <a:solidFill>
                  <a:srgbClr val="FF0000"/>
                </a:solidFill>
              </a:rPr>
              <a:t>Trừ số đo thời gian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5143" y="2048649"/>
            <a:ext cx="63161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a) 23 phút 25 giây – 15 phút 12 giây</a:t>
            </a:r>
          </a:p>
          <a:p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 54 phút 21 giây – 21 phút 34 giây</a:t>
            </a:r>
          </a:p>
          <a:p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  22 giờ 15 phút – 12 giờ 35 phút </a:t>
            </a:r>
          </a:p>
        </p:txBody>
      </p:sp>
    </p:spTree>
    <p:extLst>
      <p:ext uri="{BB962C8B-B14F-4D97-AF65-F5344CB8AC3E}">
        <p14:creationId xmlns:p14="http://schemas.microsoft.com/office/powerpoint/2010/main" xmlns="" val="32333291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264534" y="638992"/>
            <a:ext cx="3255407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23 phút 25 giây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1264534" y="1178981"/>
            <a:ext cx="2793329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13157" tIns="56579" rIns="113157" bIns="56579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15 phút 12 giây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11277" name="Rectangle 17"/>
          <p:cNvSpPr>
            <a:spLocks noChangeArrowheads="1"/>
          </p:cNvSpPr>
          <p:nvPr/>
        </p:nvSpPr>
        <p:spPr bwMode="auto">
          <a:xfrm>
            <a:off x="859757" y="847749"/>
            <a:ext cx="529441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–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1437960" y="1761400"/>
            <a:ext cx="3780473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defRPr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phút 13 giây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>
            <a:off x="945118" y="1755487"/>
            <a:ext cx="33604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157" tIns="56579" rIns="113157" bIns="56579"/>
          <a:lstStyle/>
          <a:p>
            <a:endParaRPr lang="en-US"/>
          </a:p>
        </p:txBody>
      </p:sp>
      <p:sp>
        <p:nvSpPr>
          <p:cNvPr id="11288" name="Text Box 29"/>
          <p:cNvSpPr txBox="1">
            <a:spLocks noChangeArrowheads="1"/>
          </p:cNvSpPr>
          <p:nvPr/>
        </p:nvSpPr>
        <p:spPr bwMode="auto">
          <a:xfrm>
            <a:off x="34031" y="47298"/>
            <a:ext cx="6209114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113157" tIns="56579" rIns="113157" bIns="5657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a)</a:t>
            </a:r>
            <a:r>
              <a:rPr lang="vi-VN" sz="3200">
                <a:latin typeface="Times New Roman" pitchFamily="18" charset="0"/>
              </a:rPr>
              <a:t>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23 phút 25 giây – 15 phút 12 giây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1259274" y="2967100"/>
            <a:ext cx="3255407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54 phút 21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1259274" y="3507089"/>
            <a:ext cx="2793329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13157" tIns="56579" rIns="113157" bIns="56579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21 phút 34 giây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4538827" y="3302310"/>
            <a:ext cx="1890236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smtClean="0">
                <a:solidFill>
                  <a:srgbClr val="FF0000"/>
                </a:solidFill>
                <a:latin typeface="Times New Roman" pitchFamily="18" charset="0"/>
              </a:rPr>
              <a:t>Đổi thành</a:t>
            </a:r>
            <a:endParaRPr lang="en-US" altLang="en-US" sz="32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28771" y="2375406"/>
            <a:ext cx="6214374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113157" tIns="56579" rIns="113157" bIns="5657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b) 54 phút 21 giây – 21 phút 34 giây</a:t>
            </a: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886029" y="3160091"/>
            <a:ext cx="529441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–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6" name="Line 24"/>
          <p:cNvSpPr>
            <a:spLocks noChangeShapeType="1"/>
          </p:cNvSpPr>
          <p:nvPr/>
        </p:nvSpPr>
        <p:spPr bwMode="auto">
          <a:xfrm>
            <a:off x="971390" y="4083595"/>
            <a:ext cx="33604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157" tIns="56579" rIns="113157" bIns="56579"/>
          <a:lstStyle/>
          <a:p>
            <a:endParaRPr 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7157666" y="2967425"/>
            <a:ext cx="3255407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53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phút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81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giây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8" name="Rectangle 11"/>
          <p:cNvSpPr>
            <a:spLocks noChangeArrowheads="1"/>
          </p:cNvSpPr>
          <p:nvPr/>
        </p:nvSpPr>
        <p:spPr bwMode="auto">
          <a:xfrm>
            <a:off x="7157666" y="3507414"/>
            <a:ext cx="2793329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13157" tIns="56579" rIns="113157" bIns="56579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21 phút 34 giây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7141900" y="4105599"/>
            <a:ext cx="3780473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defRPr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phút 47 giây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6784421" y="3239246"/>
            <a:ext cx="529441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–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2" name="Line 24"/>
          <p:cNvSpPr>
            <a:spLocks noChangeShapeType="1"/>
          </p:cNvSpPr>
          <p:nvPr/>
        </p:nvSpPr>
        <p:spPr bwMode="auto">
          <a:xfrm>
            <a:off x="6869782" y="4099686"/>
            <a:ext cx="33604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157" tIns="56579" rIns="113157" bIns="56579"/>
          <a:lstStyle/>
          <a:p>
            <a:endParaRPr lang="en-US"/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1272409" y="5282742"/>
            <a:ext cx="3255407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22 giờ 15 phút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4" name="Rectangle 11"/>
          <p:cNvSpPr>
            <a:spLocks noChangeArrowheads="1"/>
          </p:cNvSpPr>
          <p:nvPr/>
        </p:nvSpPr>
        <p:spPr bwMode="auto">
          <a:xfrm>
            <a:off x="1272409" y="5822731"/>
            <a:ext cx="2621808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13157" tIns="56579" rIns="113157" bIns="56579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12 giờ 35 phút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1083217" y="6405150"/>
            <a:ext cx="3780473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>
                <a:solidFill>
                  <a:srgbClr val="FF0000"/>
                </a:solidFill>
                <a:latin typeface="Times New Roman" pitchFamily="18" charset="0"/>
              </a:rPr>
              <a:t>12 giờ 77 phút</a:t>
            </a:r>
          </a:p>
        </p:txBody>
      </p:sp>
      <p:sp>
        <p:nvSpPr>
          <p:cNvPr id="46" name="Text Box 29"/>
          <p:cNvSpPr txBox="1">
            <a:spLocks noChangeArrowheads="1"/>
          </p:cNvSpPr>
          <p:nvPr/>
        </p:nvSpPr>
        <p:spPr bwMode="auto">
          <a:xfrm>
            <a:off x="41906" y="4691048"/>
            <a:ext cx="5964749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113157" tIns="56579" rIns="113157" bIns="5657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c) 22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giờ 15 phút – 12 giờ 35 phút</a:t>
            </a:r>
            <a:endParaRPr lang="en-US" sz="3200"/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899164" y="5475733"/>
            <a:ext cx="529441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–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8" name="Line 24"/>
          <p:cNvSpPr>
            <a:spLocks noChangeShapeType="1"/>
          </p:cNvSpPr>
          <p:nvPr/>
        </p:nvSpPr>
        <p:spPr bwMode="auto">
          <a:xfrm>
            <a:off x="984525" y="6399237"/>
            <a:ext cx="33604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157" tIns="56579" rIns="113157" bIns="56579"/>
          <a:lstStyle/>
          <a:p>
            <a:endParaRPr lang="en-US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533567" y="5614652"/>
            <a:ext cx="1890236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 smtClean="0">
                <a:solidFill>
                  <a:srgbClr val="FF0000"/>
                </a:solidFill>
                <a:latin typeface="Times New Roman" pitchFamily="18" charset="0"/>
              </a:rPr>
              <a:t>Đổi thành</a:t>
            </a:r>
            <a:endParaRPr lang="en-US" altLang="en-US" sz="32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152406" y="5279767"/>
            <a:ext cx="3255407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giờ 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phút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7152406" y="5819756"/>
            <a:ext cx="2621808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13157" tIns="56579" rIns="113157" bIns="56579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12 giờ 35 phút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7357364" y="6417941"/>
            <a:ext cx="3780473" cy="6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13157" tIns="56579" rIns="113157" bIns="56579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defRPr/>
            </a:pP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giờ 40 phút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6779161" y="5551588"/>
            <a:ext cx="529441" cy="606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–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52" name="Line 24"/>
          <p:cNvSpPr>
            <a:spLocks noChangeShapeType="1"/>
          </p:cNvSpPr>
          <p:nvPr/>
        </p:nvSpPr>
        <p:spPr bwMode="auto">
          <a:xfrm>
            <a:off x="6864522" y="6412028"/>
            <a:ext cx="336042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113157" tIns="56579" rIns="113157" bIns="5657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23670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1" grpId="0"/>
      <p:bldP spid="11277" grpId="0"/>
      <p:bldP spid="11279" grpId="0"/>
      <p:bldP spid="11283" grpId="0" animBg="1"/>
      <p:bldP spid="11288" grpId="0"/>
      <p:bldP spid="30" grpId="0"/>
      <p:bldP spid="31" grpId="0"/>
      <p:bldP spid="32" grpId="0"/>
      <p:bldP spid="34" grpId="0"/>
      <p:bldP spid="35" grpId="0"/>
      <p:bldP spid="36" grpId="0" animBg="1"/>
      <p:bldP spid="37" grpId="0"/>
      <p:bldP spid="38" grpId="0"/>
      <p:bldP spid="39" grpId="0"/>
      <p:bldP spid="41" grpId="0"/>
      <p:bldP spid="42" grpId="0" animBg="1"/>
      <p:bldP spid="43" grpId="0"/>
      <p:bldP spid="44" grpId="0"/>
      <p:bldP spid="45" grpId="0"/>
      <p:bldP spid="46" grpId="0"/>
      <p:bldP spid="47" grpId="0"/>
      <p:bldP spid="48" grpId="0" animBg="1"/>
      <p:bldP spid="28" grpId="0"/>
      <p:bldP spid="29" grpId="0"/>
      <p:bldP spid="33" grpId="0"/>
      <p:bldP spid="50" grpId="0"/>
      <p:bldP spid="51" grpId="0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70184" y="1280160"/>
            <a:ext cx="178522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marL="424339" indent="-424339">
              <a:spcBef>
                <a:spcPct val="20000"/>
              </a:spcBef>
              <a:defRPr/>
            </a:pPr>
            <a:r>
              <a:rPr lang="en-US" sz="4000"/>
              <a:t> </a:t>
            </a: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Tính:</a:t>
            </a:r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735092" y="1200154"/>
            <a:ext cx="842293" cy="91806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13157" tIns="56579" rIns="113157" bIns="56579">
            <a:spAutoFit/>
          </a:bodyPr>
          <a:lstStyle/>
          <a:p>
            <a:pPr algn="ctr" eaLnBrk="1" hangingPunct="1">
              <a:defRPr/>
            </a:pPr>
            <a:r>
              <a:rPr lang="en-US" sz="35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2</a:t>
            </a:r>
            <a:r>
              <a:rPr lang="en-US" sz="3000" b="1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en-US" b="1">
              <a:ln w="12700">
                <a:solidFill>
                  <a:srgbClr val="FFFF00"/>
                </a:solidFill>
                <a:prstDash val="solid"/>
              </a:ln>
              <a:solidFill>
                <a:srgbClr val="FF33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1135456" y="1791892"/>
            <a:ext cx="7685647" cy="180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3157" tIns="56579" rIns="113157" bIns="56579"/>
          <a:lstStyle>
            <a:lvl1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  a) 23 ngày 12 giờ  – 3 ngày 8 </a:t>
            </a:r>
            <a:r>
              <a:rPr lang="en-US" altLang="en-US" sz="3200" b="1" smtClean="0">
                <a:solidFill>
                  <a:schemeClr val="tx2"/>
                </a:solidFill>
              </a:rPr>
              <a:t>giờ</a:t>
            </a:r>
            <a:endParaRPr lang="en-US" altLang="en-US" sz="900" b="1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  b) 14 ngày 15 giờ  – 3 ngày 17 </a:t>
            </a:r>
            <a:r>
              <a:rPr lang="en-US" altLang="en-US" sz="3200" b="1" smtClean="0">
                <a:solidFill>
                  <a:schemeClr val="tx2"/>
                </a:solidFill>
              </a:rPr>
              <a:t>giờ</a:t>
            </a:r>
            <a:endParaRPr lang="en-US" altLang="en-US" sz="900" b="1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  c) 13 năm 2 tháng – 8 năm 6 tháng</a:t>
            </a:r>
            <a:endParaRPr lang="en-US" altLang="en-US" sz="3200" b="1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5642" y="3562112"/>
            <a:ext cx="399049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algn="just" eaLnBrk="1" hangingPunct="1">
              <a:defRPr/>
            </a:pPr>
            <a:r>
              <a:rPr lang="en-US" sz="3000" b="1" dirty="0">
                <a:solidFill>
                  <a:srgbClr val="0000CC"/>
                </a:solidFill>
                <a:latin typeface="+mj-lt"/>
              </a:rPr>
              <a:t>a)  23 </a:t>
            </a:r>
            <a:r>
              <a:rPr lang="en-US" sz="3000" b="1" dirty="0" err="1">
                <a:solidFill>
                  <a:srgbClr val="0000CC"/>
                </a:solidFill>
                <a:latin typeface="+mj-lt"/>
              </a:rPr>
              <a:t>ngày</a:t>
            </a:r>
            <a:r>
              <a:rPr lang="en-US" sz="3000" b="1" dirty="0">
                <a:solidFill>
                  <a:srgbClr val="0000CC"/>
                </a:solidFill>
                <a:latin typeface="+mj-lt"/>
              </a:rPr>
              <a:t> 12 </a:t>
            </a:r>
            <a:r>
              <a:rPr lang="en-US" sz="3000" b="1" dirty="0" err="1">
                <a:solidFill>
                  <a:srgbClr val="0000CC"/>
                </a:solidFill>
                <a:latin typeface="+mj-lt"/>
              </a:rPr>
              <a:t>giơ</a:t>
            </a:r>
            <a:r>
              <a:rPr lang="en-US" sz="3000" b="1" dirty="0">
                <a:solidFill>
                  <a:srgbClr val="0000CC"/>
                </a:solidFill>
                <a:latin typeface="+mj-lt"/>
              </a:rPr>
              <a:t>̀</a:t>
            </a:r>
            <a:endParaRPr lang="en-US" sz="3000" b="1" dirty="0">
              <a:latin typeface="+mj-lt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10114" y="3992167"/>
            <a:ext cx="2760970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algn="just"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3 ngày   8 giờ</a:t>
            </a:r>
          </a:p>
          <a:p>
            <a:pPr algn="just"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   </a:t>
            </a:r>
            <a:endParaRPr lang="en-US" sz="3000" b="1">
              <a:latin typeface="+mj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686148" y="5684943"/>
            <a:ext cx="63007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algn="ctr" eaLnBrk="1" hangingPunct="1">
              <a:defRPr/>
            </a:pPr>
            <a:r>
              <a:rPr lang="en-US" sz="3000" b="1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3000" b="1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3728" y="3758125"/>
            <a:ext cx="84010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algn="just" eaLnBrk="1" hangingPunct="1">
              <a:defRPr/>
            </a:pPr>
            <a:r>
              <a:rPr lang="en-US" sz="3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just" eaLnBrk="1" hangingPunct="1">
              <a:defRPr/>
            </a:pPr>
            <a:r>
              <a:rPr lang="en-US" sz="3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966246" y="4448890"/>
            <a:ext cx="2846294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113157" tIns="56579" rIns="113157" bIns="56579"/>
          <a:lstStyle/>
          <a:p>
            <a:pPr eaLnBrk="1" hangingPunct="1">
              <a:defRPr/>
            </a:pPr>
            <a:endParaRPr lang="en-US" sz="3000" b="1">
              <a:latin typeface="+mj-lt"/>
            </a:endParaRP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95712" y="4463891"/>
            <a:ext cx="274128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113157" tIns="56579" rIns="113157" bIns="56579"/>
          <a:lstStyle/>
          <a:p>
            <a:pPr algn="just" eaLnBrk="1" hangingPunct="1">
              <a:defRPr/>
            </a:pPr>
            <a:endParaRPr lang="en-US" sz="3000" b="1">
              <a:latin typeface="+mj-lt"/>
            </a:endParaRP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4329604" y="6240780"/>
            <a:ext cx="2940368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113157" tIns="56579" rIns="113157" bIns="56579"/>
          <a:lstStyle/>
          <a:p>
            <a:pPr eaLnBrk="1" hangingPunct="1">
              <a:defRPr/>
            </a:pPr>
            <a:endParaRPr lang="en-US" sz="3000" b="1">
              <a:latin typeface="+mj-lt"/>
            </a:endParaRP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9162396" y="4433888"/>
            <a:ext cx="277191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113157" tIns="56579" rIns="113157" bIns="56579"/>
          <a:lstStyle/>
          <a:p>
            <a:pPr eaLnBrk="1" hangingPunct="1">
              <a:defRPr/>
            </a:pPr>
            <a:endParaRPr lang="en-US" sz="3000" b="1">
              <a:latin typeface="+mj-lt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261377" y="5482080"/>
            <a:ext cx="525066" cy="49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algn="ctr" eaLnBrk="1" hangingPunct="1">
              <a:defRPr/>
            </a:pPr>
            <a:r>
              <a:rPr lang="en-US" sz="3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30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678740" y="3728582"/>
            <a:ext cx="851417" cy="36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algn="ctr" eaLnBrk="1" hangingPunct="1">
              <a:defRPr/>
            </a:pPr>
            <a:r>
              <a:rPr lang="en-US" sz="3000" b="1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–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8821102" y="3722430"/>
            <a:ext cx="63007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algn="ctr" eaLnBrk="1" hangingPunct="1">
              <a:defRPr/>
            </a:pPr>
            <a:r>
              <a:rPr lang="en-US" sz="3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j-lt"/>
              </a:rPr>
              <a:t>–</a:t>
            </a:r>
          </a:p>
          <a:p>
            <a:pPr algn="ctr" eaLnBrk="1" hangingPunct="1">
              <a:defRPr/>
            </a:pPr>
            <a:r>
              <a:rPr lang="en-US" sz="3000" b="1" dirty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+mj-lt"/>
              </a:rPr>
              <a:t> 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700088" y="4420553"/>
            <a:ext cx="305632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algn="just" eaLnBrk="1" hangingPunct="1">
              <a:defRPr/>
            </a:pPr>
            <a:r>
              <a:rPr lang="en-US" sz="3000" b="1" dirty="0">
                <a:solidFill>
                  <a:srgbClr val="CC0000"/>
                </a:solidFill>
                <a:latin typeface="+mj-lt"/>
              </a:rPr>
              <a:t>20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ngày</a:t>
            </a:r>
            <a:r>
              <a:rPr lang="en-US" sz="3000" b="1" dirty="0">
                <a:solidFill>
                  <a:srgbClr val="CC0000"/>
                </a:solidFill>
                <a:latin typeface="+mj-lt"/>
              </a:rPr>
              <a:t>   4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giơ</a:t>
            </a:r>
            <a:r>
              <a:rPr lang="en-US" sz="3000" b="1" dirty="0">
                <a:solidFill>
                  <a:srgbClr val="CC0000"/>
                </a:solidFill>
                <a:latin typeface="+mj-lt"/>
              </a:rPr>
              <a:t>̀</a:t>
            </a:r>
            <a:endParaRPr lang="en-US" sz="3000" b="1" dirty="0">
              <a:latin typeface="+mj-lt"/>
            </a:endParaRP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305538" y="3530441"/>
            <a:ext cx="3885486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b)   14 ngày 15 giờ</a:t>
            </a:r>
            <a:endParaRPr lang="en-US" sz="3000" b="1">
              <a:latin typeface="+mj-lt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4990312" y="3965496"/>
            <a:ext cx="305631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  3 ngày 17 giờ</a:t>
            </a:r>
            <a:endParaRPr lang="en-US" sz="3000" b="1">
              <a:latin typeface="+mj-lt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9116453" y="4463892"/>
            <a:ext cx="3126328" cy="45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algn="ctr" eaLnBrk="1" hangingPunct="1">
              <a:defRPr/>
            </a:pPr>
            <a:r>
              <a:rPr lang="en-US" sz="3000" b="1" dirty="0">
                <a:solidFill>
                  <a:srgbClr val="CC0000"/>
                </a:solidFill>
                <a:latin typeface="+mj-lt"/>
              </a:rPr>
              <a:t>10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ngày</a:t>
            </a:r>
            <a:r>
              <a:rPr lang="en-US" sz="3000" b="1" dirty="0">
                <a:solidFill>
                  <a:srgbClr val="CC0000"/>
                </a:solidFill>
                <a:latin typeface="+mj-lt"/>
              </a:rPr>
              <a:t> 22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giơ</a:t>
            </a:r>
            <a:r>
              <a:rPr lang="en-US" sz="3000" b="1" dirty="0">
                <a:solidFill>
                  <a:srgbClr val="CC0000"/>
                </a:solidFill>
                <a:latin typeface="+mj-lt"/>
              </a:rPr>
              <a:t>̀</a:t>
            </a:r>
          </a:p>
          <a:p>
            <a:pPr algn="ctr" eaLnBrk="1" hangingPunct="1">
              <a:defRPr/>
            </a:pPr>
            <a:r>
              <a:rPr lang="en-US" sz="30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3000" b="1" dirty="0">
              <a:latin typeface="+mj-lt"/>
            </a:endParaRP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9241155" y="3978831"/>
            <a:ext cx="3360420" cy="45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  3 ngày 17 giờ</a:t>
            </a:r>
            <a:endParaRPr lang="en-US" sz="3000" b="1">
              <a:latin typeface="+mj-lt"/>
            </a:endParaRP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9241155" y="3530441"/>
            <a:ext cx="33604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13 ngày 39 giờ</a:t>
            </a:r>
          </a:p>
          <a:p>
            <a:pPr eaLnBrk="1" hangingPunct="1">
              <a:defRPr/>
            </a:pPr>
            <a:r>
              <a:rPr lang="en-US" sz="3000" b="1">
                <a:solidFill>
                  <a:schemeClr val="tx2"/>
                </a:solidFill>
                <a:latin typeface="+mj-lt"/>
              </a:rPr>
              <a:t>  </a:t>
            </a:r>
            <a:endParaRPr lang="en-US" sz="3000" b="1">
              <a:latin typeface="+mj-lt"/>
            </a:endParaRP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>
            <a:off x="7779723" y="5467350"/>
            <a:ext cx="1155144" cy="16002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3157" tIns="56579" rIns="113157" bIns="56579" anchor="ctr"/>
          <a:lstStyle/>
          <a:p>
            <a:pPr eaLnBrk="1" hangingPunct="1">
              <a:defRPr/>
            </a:pPr>
            <a:endParaRPr lang="en-US" sz="3000" b="1">
              <a:ln>
                <a:solidFill>
                  <a:srgbClr val="FF3300"/>
                </a:solidFill>
              </a:ln>
              <a:latin typeface="+mj-lt"/>
            </a:endParaRP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>
            <a:off x="8061946" y="3722132"/>
            <a:ext cx="1155144" cy="160020"/>
          </a:xfrm>
          <a:prstGeom prst="rightArrow">
            <a:avLst>
              <a:gd name="adj1" fmla="val 50000"/>
              <a:gd name="adj2" fmla="val 175000"/>
            </a:avLst>
          </a:prstGeom>
          <a:solidFill>
            <a:srgbClr val="FF00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3157" tIns="56579" rIns="113157" bIns="56579" anchor="ctr"/>
          <a:lstStyle/>
          <a:p>
            <a:pPr eaLnBrk="1" hangingPunct="1">
              <a:defRPr/>
            </a:pPr>
            <a:endParaRPr lang="en-US" sz="3000" b="1">
              <a:ln>
                <a:solidFill>
                  <a:srgbClr val="FF3300"/>
                </a:solidFill>
              </a:ln>
              <a:latin typeface="+mj-lt"/>
            </a:endParaRP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4500251" y="5760720"/>
            <a:ext cx="317883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  8 năm 6 tháng</a:t>
            </a:r>
            <a:endParaRPr lang="en-US" sz="3000" b="1">
              <a:latin typeface="+mj-lt"/>
            </a:endParaRP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898612" y="5272326"/>
            <a:ext cx="378047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 dirty="0">
                <a:solidFill>
                  <a:srgbClr val="0000CC"/>
                </a:solidFill>
                <a:latin typeface="+mj-lt"/>
              </a:rPr>
              <a:t>c)   13 </a:t>
            </a:r>
            <a:r>
              <a:rPr lang="en-US" sz="3000" b="1" dirty="0" err="1">
                <a:solidFill>
                  <a:srgbClr val="0000CC"/>
                </a:solidFill>
                <a:latin typeface="+mj-lt"/>
              </a:rPr>
              <a:t>năm</a:t>
            </a:r>
            <a:r>
              <a:rPr lang="en-US" sz="3000" b="1" dirty="0">
                <a:solidFill>
                  <a:srgbClr val="0000CC"/>
                </a:solidFill>
                <a:latin typeface="+mj-lt"/>
              </a:rPr>
              <a:t> 2 </a:t>
            </a:r>
            <a:r>
              <a:rPr lang="en-US" sz="3000" b="1" dirty="0" err="1">
                <a:solidFill>
                  <a:srgbClr val="0000CC"/>
                </a:solidFill>
                <a:latin typeface="+mj-lt"/>
              </a:rPr>
              <a:t>tháng</a:t>
            </a:r>
            <a:endParaRPr lang="en-US" sz="3000" b="1" dirty="0">
              <a:latin typeface="+mj-lt"/>
            </a:endParaRP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9039880" y="5278994"/>
            <a:ext cx="3574822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12 năm 14 tháng</a:t>
            </a:r>
            <a:endParaRPr lang="en-US" sz="3000" b="1">
              <a:latin typeface="+mj-lt"/>
            </a:endParaRPr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V="1">
            <a:off x="8987373" y="6219111"/>
            <a:ext cx="3150394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113157" tIns="56579" rIns="113157" bIns="56579"/>
          <a:lstStyle/>
          <a:p>
            <a:pPr eaLnBrk="1" hangingPunct="1">
              <a:defRPr/>
            </a:pPr>
            <a:endParaRPr lang="en-US" sz="3000" b="1">
              <a:latin typeface="+mj-lt"/>
            </a:endParaRP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9009251" y="5760721"/>
            <a:ext cx="3255407" cy="378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/>
          <a:lstStyle/>
          <a:p>
            <a:pPr eaLnBrk="1" hangingPunct="1">
              <a:defRPr/>
            </a:pPr>
            <a:r>
              <a:rPr lang="en-US" sz="3000" b="1">
                <a:solidFill>
                  <a:srgbClr val="0000CC"/>
                </a:solidFill>
                <a:latin typeface="+mj-lt"/>
              </a:rPr>
              <a:t>  8 năm   6 tháng</a:t>
            </a:r>
            <a:endParaRPr lang="en-US" sz="3000" b="1">
              <a:latin typeface="+mj-lt"/>
            </a:endParaRP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9116453" y="6392467"/>
            <a:ext cx="3286036" cy="34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157" tIns="56579" rIns="113157" bIns="56579" anchorCtr="1"/>
          <a:lstStyle/>
          <a:p>
            <a:pPr algn="just" eaLnBrk="1" hangingPunct="1">
              <a:defRPr/>
            </a:pPr>
            <a:r>
              <a:rPr lang="en-US" sz="3000" b="1" dirty="0">
                <a:solidFill>
                  <a:srgbClr val="CC0000"/>
                </a:solidFill>
                <a:latin typeface="+mj-lt"/>
              </a:rPr>
              <a:t>4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năm</a:t>
            </a:r>
            <a:r>
              <a:rPr lang="en-US" sz="3000" b="1" dirty="0">
                <a:solidFill>
                  <a:srgbClr val="CC0000"/>
                </a:solidFill>
                <a:latin typeface="+mj-lt"/>
              </a:rPr>
              <a:t>   8 </a:t>
            </a:r>
            <a:r>
              <a:rPr lang="en-US" sz="3000" b="1" dirty="0" err="1">
                <a:solidFill>
                  <a:srgbClr val="CC0000"/>
                </a:solidFill>
                <a:latin typeface="+mj-lt"/>
              </a:rPr>
              <a:t>tháng</a:t>
            </a:r>
            <a:endParaRPr lang="en-US" sz="3000" b="1" dirty="0">
              <a:solidFill>
                <a:srgbClr val="CC0000"/>
              </a:solidFill>
              <a:latin typeface="+mj-lt"/>
            </a:endParaRPr>
          </a:p>
          <a:p>
            <a:pPr algn="just" eaLnBrk="1" hangingPunct="1">
              <a:defRPr/>
            </a:pPr>
            <a:r>
              <a:rPr lang="en-US" sz="3000" b="1" dirty="0">
                <a:solidFill>
                  <a:srgbClr val="0000CC"/>
                </a:solidFill>
                <a:latin typeface="+mj-lt"/>
              </a:rPr>
              <a:t> </a:t>
            </a:r>
            <a:endParaRPr lang="en-US" sz="3000" b="1" dirty="0">
              <a:latin typeface="+mj-lt"/>
            </a:endParaRPr>
          </a:p>
        </p:txBody>
      </p:sp>
      <p:sp>
        <p:nvSpPr>
          <p:cNvPr id="12319" name="Rectangle 31"/>
          <p:cNvSpPr>
            <a:spLocks noChangeArrowheads="1"/>
          </p:cNvSpPr>
          <p:nvPr/>
        </p:nvSpPr>
        <p:spPr bwMode="auto">
          <a:xfrm>
            <a:off x="6264375" y="240030"/>
            <a:ext cx="2155077" cy="60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3157" tIns="56579" rIns="113157" bIns="56579">
            <a:spAutoFit/>
          </a:bodyPr>
          <a:lstStyle/>
          <a:p>
            <a:pPr algn="ctr"/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alt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alt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68913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allAtOnce"/>
      <p:bldP spid="13317" grpId="0"/>
      <p:bldP spid="13318" grpId="0"/>
      <p:bldP spid="13328" grpId="0"/>
      <p:bldP spid="13329" grpId="0"/>
      <p:bldP spid="13330" grpId="0"/>
      <p:bldP spid="13331" grpId="0"/>
      <p:bldP spid="13332" grpId="0"/>
      <p:bldP spid="13333" grpId="0"/>
      <p:bldP spid="13334" grpId="0" animBg="1"/>
      <p:bldP spid="13335" grpId="0" animBg="1"/>
      <p:bldP spid="13336" grpId="0"/>
      <p:bldP spid="13337" grpId="0"/>
      <p:bldP spid="13338" grpId="0"/>
      <p:bldP spid="13340" grpId="0"/>
      <p:bldP spid="133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22041</TotalTime>
  <Words>1225</Words>
  <Application>Microsoft Office PowerPoint</Application>
  <PresentationFormat>Custom</PresentationFormat>
  <Paragraphs>160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2679</cp:revision>
  <cp:lastPrinted>2020-12-02T11:37:05Z</cp:lastPrinted>
  <dcterms:created xsi:type="dcterms:W3CDTF">2017-11-24T09:12:01Z</dcterms:created>
  <dcterms:modified xsi:type="dcterms:W3CDTF">2022-03-08T04:02:56Z</dcterms:modified>
</cp:coreProperties>
</file>